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75" r:id="rId6"/>
    <p:sldId id="257" r:id="rId7"/>
    <p:sldId id="268" r:id="rId8"/>
    <p:sldId id="277" r:id="rId9"/>
    <p:sldId id="276" r:id="rId10"/>
    <p:sldId id="274" r:id="rId11"/>
    <p:sldId id="261" r:id="rId12"/>
    <p:sldId id="262" r:id="rId13"/>
    <p:sldId id="259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9ECD34-6550-8177-3FE4-C5510FBCA02B}" name="Angela Tatsch" initials="AT" userId="063f44e7e3b63318" providerId="Windows Live"/>
  <p188:author id="{D9F17653-7130-846D-E2F7-5E3BBFC13AF1}" name="Barnes, Jessica - (jjbarnes)" initials="B(" userId="S::jjbarnes@arizona.edu::90066d2b-ed4b-4c25-a576-8260a229b6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52B"/>
    <a:srgbClr val="EAEA00"/>
    <a:srgbClr val="25FF25"/>
    <a:srgbClr val="29FF94"/>
    <a:srgbClr val="29FFFF"/>
    <a:srgbClr val="27A1FF"/>
    <a:srgbClr val="437F9B"/>
    <a:srgbClr val="B45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57" autoAdjust="0"/>
  </p:normalViewPr>
  <p:slideViewPr>
    <p:cSldViewPr snapToGrid="0">
      <p:cViewPr varScale="1">
        <p:scale>
          <a:sx n="124" d="100"/>
          <a:sy n="124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417CD-DAAB-4BF9-946F-B8AAFF1A71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32BCA-AB8B-4EC7-BEC6-595DDF533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scale to fragment within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Volcanic eruptions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 volatile-rich gas clouds.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process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mobilizes important elements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(volatile elements like H, S, Cu, Zn, Cl) as vapors within the lunar crust.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elements may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recondense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form phases on the lunar surface.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explain unusual mineralogy, chemistry, and isotopic signatures in Apollo samples.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Constraining these processes is essential with upcoming lunar missions.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9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298F6-B9FC-CD13-14A0-409FC251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FB89E-8E9F-FCBB-5CA4-308587785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AE96F7-D392-96EA-8CED-6675054F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BF0C4-4BDB-5999-D411-56E2569EE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0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11F26-55DB-B4EC-7145-A98E64151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F3EB6-161D-903E-5E56-34C20B4BE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701FF-5A0C-DB07-B5DF-E6F3F5136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38411-A674-A018-AC69-9F131E1C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2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to recent findings; have volcano image on last slide instead?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recommends separate slide for 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4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ACFB6-5D02-BF9A-643B-FC5DF9C45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9436E-1FC2-E407-CB28-B2CBA4512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99CA0-663E-B9E5-BB55-17CECBE2F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recommends separate slide for 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505AD-0485-BB7C-733E-3B8C77194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D32BCA-AB8B-4EC7-BEC6-595DDF5332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1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6ACDA-F268-7F55-12E3-0BE1DD7B8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DB559-874D-54CC-3D6B-1097B95E4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E188-1401-83FC-B819-C358EFBC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6430D-7A57-F521-0594-2E149F87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7D1C3-99D0-2939-5BD3-F9E42DF9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99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01CA-2FE6-C15F-640E-2A18785B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48B76-5E35-1F6E-2D2B-C8A3AA96E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189A4-04D0-D214-3D61-550EA11D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9EAE6-E7B1-7A4A-E01E-252EFEFE7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A7E16-5C48-2F39-6F5D-DDC64529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68B87A-D4EF-127E-0266-A9525CC18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1799F-285C-28F6-C1E1-5C6612E07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0852-AAC7-6A57-8A45-EDF6FEF85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963EA-C582-2B19-3C51-54716C311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DB83F-8F42-A98E-1920-6B753176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6E318-3BAF-4A96-B190-E7B41CDE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CF4A-A7DC-928E-0D34-9154CB626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F23A6-2023-88C4-BB14-B17A2D56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64DB2-C2A4-E2FA-B0D3-FCF9791A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A3ACB-2883-9312-4440-D7E8E8FE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5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718C-B11E-8C02-C3EE-EAEE5C4F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48399-C1DC-72EF-22EE-7853A233B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BFBFE-2EC5-064F-3AD9-52454FD0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E0D7E-7A37-6BD7-916B-ACAB1652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5E1D-290D-BED1-37BC-F48C566C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2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E896-4339-28F1-0467-2CA766E4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67D71-8F05-7DFE-1BA5-746C9EAC4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CF3B3-421B-D4D4-5EA8-8CDD52C6D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4C994-12A4-D253-0B3B-FC1E1D33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AE6C30-CF93-722B-5FBB-89AFB634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B557D-9888-32D8-F78C-D4F6CF6A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8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959F0-F073-66FB-66D1-23E40DF5E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6D14C-0753-A870-3214-CC863B6F3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9EC16-51A1-BB2C-41D2-AF7150D30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2941B6-2A98-AE10-FB2A-A09610C0A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117CF-A30A-2A89-714B-1BC8B3F01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44CCF-D234-B8C0-C9B6-F825DF2E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FF6B6-808C-B209-118A-1446F0C18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29F64B-5F76-406A-AF86-CA71FAE67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0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13802-9659-AE27-6EB2-F8F6B206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859D7-8FD2-33CE-1C74-856D980A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7BD54-A213-3FBD-D744-D3D365AD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16AA2-A6BC-51F7-6D6D-A94695A9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5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1C414-F95E-BAE0-2917-AC859C39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83854-9190-E93C-E776-77DB94FC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BD5C0-C656-3890-2F9F-255287F90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8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C0AB-371F-4A4B-E50A-3DA5F6A7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28BA9-A7E9-4CA7-6EA6-F3004293D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8E83A-5D8F-44E8-495C-B99303DA8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E90BE-46CF-146B-5755-CF3C451F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EC7FB-EB05-86F2-FC6D-7E6DE55F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1D6E7-7FA0-C9F7-2713-1F9A9BDD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7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3F53-82CD-CCCB-7CB5-0B97141C6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BD6A5D-72B2-5891-8EC3-940154C2E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F95DE-B14E-0F33-AB28-38D1E8C65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9A554-7EC8-DDD9-20EC-6106D1B4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368D2-8CED-D804-7CED-E94C048C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C4C29-C45F-747A-8521-FED276AE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3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7D3BCF-B977-8324-24F2-8A4B0E21E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6ECA-9F83-11F6-2480-B489B462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AB333-C18F-E70D-C53A-F8A128DCF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45BCC4-8FF0-4674-A292-CE33BC61E8D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A19A2-AA33-F572-091D-289E982ED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634EB-B4C2-A6F8-ABF1-24D51DEDE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BF8024-47DF-4B48-A79A-1C81E8F9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9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mailto:angelatatsch@arizon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tatsch@arizona.edu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tatsch@arizona.edu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DC7A72-8F40-5F18-2008-4956CD9C1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66" y="361631"/>
            <a:ext cx="4943475" cy="6191250"/>
          </a:xfrm>
          <a:prstGeom prst="rect">
            <a:avLst/>
          </a:prstGeom>
        </p:spPr>
      </p:pic>
      <p:sp>
        <p:nvSpPr>
          <p:cNvPr id="2" name="Google Shape;164;p15">
            <a:extLst>
              <a:ext uri="{FF2B5EF4-FFF2-40B4-BE49-F238E27FC236}">
                <a16:creationId xmlns:a16="http://schemas.microsoft.com/office/drawing/2014/main" id="{9F86BE1A-4156-7C46-1506-19BF78FAB2B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722853" y="1139387"/>
            <a:ext cx="5829081" cy="28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Investigating the transport of volatile-bearing vapors in the crust of the Moon</a:t>
            </a:r>
          </a:p>
        </p:txBody>
      </p:sp>
      <p:sp>
        <p:nvSpPr>
          <p:cNvPr id="3" name="Google Shape;165;p15">
            <a:extLst>
              <a:ext uri="{FF2B5EF4-FFF2-40B4-BE49-F238E27FC236}">
                <a16:creationId xmlns:a16="http://schemas.microsoft.com/office/drawing/2014/main" id="{279574DD-79DC-AECD-77AC-375DCD92B513}"/>
              </a:ext>
            </a:extLst>
          </p:cNvPr>
          <p:cNvSpPr txBox="1"/>
          <p:nvPr/>
        </p:nvSpPr>
        <p:spPr>
          <a:xfrm>
            <a:off x="5777283" y="3510523"/>
            <a:ext cx="5731110" cy="199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2400" b="1" dirty="0">
                <a:solidFill>
                  <a:srgbClr val="B45F0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Angela N Tatsch</a:t>
            </a:r>
            <a:r>
              <a:rPr lang="en" sz="2400" dirty="0">
                <a:solidFill>
                  <a:srgbClr val="B45F0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, Jessica J Barnes</a:t>
            </a:r>
          </a:p>
          <a:p>
            <a:endParaRPr lang="en" sz="1000" baseline="30000" dirty="0">
              <a:solidFill>
                <a:srgbClr val="B45F0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University of Arizona, Lunar &amp; Planetary Laboratory</a:t>
            </a:r>
            <a:endParaRPr lang="en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layfair Display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angelatatsch@arizona.edu</a:t>
            </a: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layfair Display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Arizona NASA Space Grant Consortium Student </a:t>
            </a:r>
          </a:p>
          <a:p>
            <a:pPr lvl="0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Symposium</a:t>
            </a:r>
            <a:r>
              <a:rPr lang="e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 | April 18, 2026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CEF9-A40A-630F-3E91-07B9FFA8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4793" y="5677732"/>
            <a:ext cx="706927" cy="1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78D17C-5714-0430-D9F2-3B28A1BB9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3436" y="6027306"/>
            <a:ext cx="706927" cy="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nar and Planetary Laboratory &amp;amp; Department of Planetary Sciences | Home">
            <a:extLst>
              <a:ext uri="{FF2B5EF4-FFF2-40B4-BE49-F238E27FC236}">
                <a16:creationId xmlns:a16="http://schemas.microsoft.com/office/drawing/2014/main" id="{4822D4C9-57B1-792F-7D11-0B3215BE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252" y="6027306"/>
            <a:ext cx="2940663" cy="5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D6017F-5424-00CF-A826-27F761C85573}"/>
              </a:ext>
            </a:extLst>
          </p:cNvPr>
          <p:cNvCxnSpPr>
            <a:cxnSpLocks/>
          </p:cNvCxnSpPr>
          <p:nvPr/>
        </p:nvCxnSpPr>
        <p:spPr>
          <a:xfrm>
            <a:off x="645792" y="6594882"/>
            <a:ext cx="1801085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C88AE1-73FF-F06F-1454-29F16A6D4513}"/>
              </a:ext>
            </a:extLst>
          </p:cNvPr>
          <p:cNvSpPr txBox="1"/>
          <p:nvPr/>
        </p:nvSpPr>
        <p:spPr>
          <a:xfrm>
            <a:off x="1393724" y="6594882"/>
            <a:ext cx="1962489" cy="38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2.5µm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E124D-3DA7-086D-11D9-277B530EC714}"/>
              </a:ext>
            </a:extLst>
          </p:cNvPr>
          <p:cNvSpPr txBox="1"/>
          <p:nvPr/>
        </p:nvSpPr>
        <p:spPr>
          <a:xfrm>
            <a:off x="555568" y="6214547"/>
            <a:ext cx="189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A1FF"/>
                </a:solidFill>
                <a:highlight>
                  <a:srgbClr val="000000"/>
                </a:highlight>
              </a:rPr>
              <a:t>Si,</a:t>
            </a:r>
            <a:r>
              <a:rPr lang="en-US" dirty="0">
                <a:solidFill>
                  <a:srgbClr val="29FFFF"/>
                </a:solidFill>
                <a:highlight>
                  <a:srgbClr val="000000"/>
                </a:highlight>
              </a:rPr>
              <a:t> P, </a:t>
            </a:r>
            <a:r>
              <a:rPr lang="en-US" dirty="0">
                <a:solidFill>
                  <a:srgbClr val="29FF94"/>
                </a:solidFill>
                <a:highlight>
                  <a:srgbClr val="000000"/>
                </a:highlight>
              </a:rPr>
              <a:t>Al, </a:t>
            </a:r>
            <a:r>
              <a:rPr lang="en-US" dirty="0">
                <a:solidFill>
                  <a:srgbClr val="FF952B"/>
                </a:solidFill>
                <a:highlight>
                  <a:srgbClr val="000000"/>
                </a:highlight>
              </a:rPr>
              <a:t>Cu, </a:t>
            </a:r>
            <a:r>
              <a:rPr lang="en-US" dirty="0">
                <a:solidFill>
                  <a:srgbClr val="25FF25"/>
                </a:solidFill>
                <a:highlight>
                  <a:srgbClr val="000000"/>
                </a:highlight>
              </a:rPr>
              <a:t>Fe,</a:t>
            </a:r>
            <a:r>
              <a:rPr lang="en-US" dirty="0">
                <a:solidFill>
                  <a:srgbClr val="EAEA00"/>
                </a:solidFill>
                <a:highlight>
                  <a:srgbClr val="000000"/>
                </a:highlight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149529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ADF80-CEC1-3344-5D6B-8AAC2829D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2" y="1912471"/>
            <a:ext cx="115413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special thank you to my mentor Dr. Jessica Barnes, Iunn Ong, Kana Ishimaru, Callista Madej, Dr. Zoe Wilbur, Zoe Zeszut, Dr. Jerry Chang, Michelle Coe, and the AZSGC.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material contained in this document is based upon work supported by a National Aeronautics and Space Administration (NASA) cooperative agreement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80NSSC25M7084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Any opinions, findings, conclusions or recommendations expressed in this material are those of the author and do not necessarily reflect the views of NASA.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work was supported through a NASA grant awarded to the Arizona/NASA Space Grant Consortium. </a:t>
            </a:r>
          </a:p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me</a:t>
            </a:r>
          </a:p>
          <a:p>
            <a:pPr marL="0" indent="0">
              <a:buNone/>
            </a:pP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angelatatsch@arizona.edu</a:t>
            </a: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 |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linkedin.com/in/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angela-tatsch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/</a:t>
            </a:r>
            <a:endParaRPr lang="e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layfair Display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BD5589-E1D1-E6E9-1F8C-BAF322D1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4793" y="5677732"/>
            <a:ext cx="706927" cy="1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BA3B7-9652-0417-B4A6-5AA2CBEE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3436" y="6027306"/>
            <a:ext cx="706927" cy="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unar and Planetary Laboratory &amp;amp; Department of Planetary Sciences | Home">
            <a:extLst>
              <a:ext uri="{FF2B5EF4-FFF2-40B4-BE49-F238E27FC236}">
                <a16:creationId xmlns:a16="http://schemas.microsoft.com/office/drawing/2014/main" id="{6D52643D-B5B7-057A-70B5-C9A80861A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903" y="6027306"/>
            <a:ext cx="2424012" cy="5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F445D43-4A4B-2A27-13DC-064A097F84F0}"/>
              </a:ext>
            </a:extLst>
          </p:cNvPr>
          <p:cNvSpPr txBox="1">
            <a:spLocks/>
          </p:cNvSpPr>
          <p:nvPr/>
        </p:nvSpPr>
        <p:spPr>
          <a:xfrm>
            <a:off x="480392" y="1067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Acknowledgments</a:t>
            </a:r>
          </a:p>
        </p:txBody>
      </p:sp>
      <p:pic>
        <p:nvPicPr>
          <p:cNvPr id="8" name="Picture 7" descr="Kuiper-Arizona Laboratory for Astromaterials Analysis | Home">
            <a:extLst>
              <a:ext uri="{FF2B5EF4-FFF2-40B4-BE49-F238E27FC236}">
                <a16:creationId xmlns:a16="http://schemas.microsoft.com/office/drawing/2014/main" id="{232F9117-37E0-05C7-6528-5EAE69191C5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595" y="6071438"/>
            <a:ext cx="4077878" cy="4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86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A3F36-9A49-010C-45F5-6F906BB95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9AACE-444B-BEEA-48D5-07C3671D3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2" y="1912471"/>
            <a:ext cx="115413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special thank you to my mentor Dr. Jessica Barnes, Iunn Ong, Kana Ishimaru, Callista Madej, Dr. Zoe Wilbur, Zoe Zeszut, Dr. Jerry Chang, Michelle Coe, and the AZSGC.</a:t>
            </a: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material contained in this document is based upon work supported by a National Aeronautics and Space Administration (NASA) cooperative agreement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80NSSC25M7084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Any opinions, findings, conclusions or recommendations expressed in this material are those of the author and do not necessarily reflect the views of NASA.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work was supported through a NASA grant awarded to the Arizona/NASA Space Grant Consortium. </a:t>
            </a:r>
          </a:p>
          <a:p>
            <a:pPr marL="0" indent="0">
              <a:buNone/>
            </a:pP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 me</a:t>
            </a:r>
          </a:p>
          <a:p>
            <a:pPr marL="0" indent="0">
              <a:buNone/>
            </a:pP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angelatatsch@arizona.edu</a:t>
            </a:r>
            <a:r>
              <a:rPr lang="e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 |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linkedin.com/in/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angela-tatsch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/</a:t>
            </a:r>
            <a:endParaRPr lang="e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layfair Display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77E428-5123-1C72-5934-F5FEB545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14793" y="5677732"/>
            <a:ext cx="706927" cy="1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AFE6E-7511-4EF3-7167-600F028D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3436" y="6027306"/>
            <a:ext cx="706927" cy="74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unar and Planetary Laboratory &amp;amp; Department of Planetary Sciences | Home">
            <a:extLst>
              <a:ext uri="{FF2B5EF4-FFF2-40B4-BE49-F238E27FC236}">
                <a16:creationId xmlns:a16="http://schemas.microsoft.com/office/drawing/2014/main" id="{D20CD202-9F0D-71EC-69A8-13B73C928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9903" y="6027306"/>
            <a:ext cx="2424012" cy="54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DEFBA5-5762-0C56-E566-E323087DC738}"/>
              </a:ext>
            </a:extLst>
          </p:cNvPr>
          <p:cNvSpPr txBox="1"/>
          <p:nvPr/>
        </p:nvSpPr>
        <p:spPr>
          <a:xfrm>
            <a:off x="7791631" y="449355"/>
            <a:ext cx="5148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6000" b="1" dirty="0">
                <a:solidFill>
                  <a:srgbClr val="B45F0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layfair Display"/>
              </a:rPr>
              <a:t>Thank you!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86ACC3-A56F-A01B-5CF8-D1E4DA345D70}"/>
              </a:ext>
            </a:extLst>
          </p:cNvPr>
          <p:cNvSpPr txBox="1">
            <a:spLocks/>
          </p:cNvSpPr>
          <p:nvPr/>
        </p:nvSpPr>
        <p:spPr>
          <a:xfrm>
            <a:off x="480392" y="1067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Acknowledgments</a:t>
            </a:r>
          </a:p>
        </p:txBody>
      </p:sp>
      <p:pic>
        <p:nvPicPr>
          <p:cNvPr id="8" name="Picture 7" descr="Kuiper-Arizona Laboratory for Astromaterials Analysis | Home">
            <a:extLst>
              <a:ext uri="{FF2B5EF4-FFF2-40B4-BE49-F238E27FC236}">
                <a16:creationId xmlns:a16="http://schemas.microsoft.com/office/drawing/2014/main" id="{D7967599-107F-6195-F6CA-DE5D02073A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595" y="6071438"/>
            <a:ext cx="4077878" cy="4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39B7-49D4-75AE-7726-063CDDC1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6362" y="4430078"/>
            <a:ext cx="6655667" cy="213190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Apollo 17 landing site located on the edge of a basin filled with volcanics.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Rock sample collected from rim of Steno crater and returned to Earth for analysis.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AFB2C7-7B74-4AEF-ABFE-1BB1AA56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" y="2363153"/>
            <a:ext cx="3813810" cy="38138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F0833A-90EF-2FCA-D7DE-F3E76D6FFBE5}"/>
              </a:ext>
            </a:extLst>
          </p:cNvPr>
          <p:cNvSpPr txBox="1">
            <a:spLocks/>
          </p:cNvSpPr>
          <p:nvPr/>
        </p:nvSpPr>
        <p:spPr>
          <a:xfrm>
            <a:off x="480392" y="1067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D6831-5E6F-320C-8632-D8942F1E3405}"/>
              </a:ext>
            </a:extLst>
          </p:cNvPr>
          <p:cNvCxnSpPr>
            <a:cxnSpLocks/>
          </p:cNvCxnSpPr>
          <p:nvPr/>
        </p:nvCxnSpPr>
        <p:spPr>
          <a:xfrm flipV="1">
            <a:off x="3262517" y="274318"/>
            <a:ext cx="1374569" cy="33217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A19895E9-33E6-9431-6A82-F7E541F3BA99}"/>
              </a:ext>
            </a:extLst>
          </p:cNvPr>
          <p:cNvSpPr/>
          <p:nvPr/>
        </p:nvSpPr>
        <p:spPr>
          <a:xfrm>
            <a:off x="6335029" y="1695173"/>
            <a:ext cx="228600" cy="240030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FB558C0-850F-AC8E-550B-86ECF1E327A4}"/>
              </a:ext>
            </a:extLst>
          </p:cNvPr>
          <p:cNvSpPr/>
          <p:nvPr/>
        </p:nvSpPr>
        <p:spPr>
          <a:xfrm>
            <a:off x="3152287" y="3463290"/>
            <a:ext cx="228600" cy="24003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B750E-22E2-2BB7-F107-270ABF0FDB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2" t="11167" r="24587" b="1556"/>
          <a:stretch>
            <a:fillRect/>
          </a:stretch>
        </p:blipFill>
        <p:spPr>
          <a:xfrm>
            <a:off x="8886727" y="274319"/>
            <a:ext cx="2515838" cy="3428999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B06D42-B97C-C1F7-9DA7-1CFA3EE9AF2B}"/>
              </a:ext>
            </a:extLst>
          </p:cNvPr>
          <p:cNvSpPr txBox="1"/>
          <p:nvPr/>
        </p:nvSpPr>
        <p:spPr>
          <a:xfrm>
            <a:off x="426720" y="6176963"/>
            <a:ext cx="381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NASA/GSFC/ASU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C3811C-9C79-60AD-DB32-F9C2A07AA7FE}"/>
              </a:ext>
            </a:extLst>
          </p:cNvPr>
          <p:cNvSpPr txBox="1"/>
          <p:nvPr/>
        </p:nvSpPr>
        <p:spPr>
          <a:xfrm>
            <a:off x="4637086" y="3686263"/>
            <a:ext cx="3813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NASA surface photo AS17-136-20739.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Main graphic">
            <a:extLst>
              <a:ext uri="{FF2B5EF4-FFF2-40B4-BE49-F238E27FC236}">
                <a16:creationId xmlns:a16="http://schemas.microsoft.com/office/drawing/2014/main" id="{80664166-8E4D-3AD5-DAD4-0E2F58690BCD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56723" y="274319"/>
            <a:ext cx="3813810" cy="33640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DE76FD-CE04-1F22-0512-A83FEEF836D8}"/>
              </a:ext>
            </a:extLst>
          </p:cNvPr>
          <p:cNvCxnSpPr>
            <a:cxnSpLocks/>
          </p:cNvCxnSpPr>
          <p:nvPr/>
        </p:nvCxnSpPr>
        <p:spPr>
          <a:xfrm flipH="1">
            <a:off x="7006728" y="274320"/>
            <a:ext cx="1879999" cy="1461826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3E87BA1-C287-AB98-977A-DCACDB77D00F}"/>
              </a:ext>
            </a:extLst>
          </p:cNvPr>
          <p:cNvSpPr/>
          <p:nvPr/>
        </p:nvSpPr>
        <p:spPr>
          <a:xfrm>
            <a:off x="6892428" y="1599882"/>
            <a:ext cx="228600" cy="24003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0AF6-5A7E-C026-9197-BCF6CE008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92" y="106711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FBBD5-70AD-4EBD-8A70-14E4D9C9E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644" y="1400332"/>
            <a:ext cx="4881868" cy="49510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 dirty="0">
                <a:latin typeface="Calibri"/>
                <a:ea typeface="Calibri"/>
                <a:cs typeface="Calibri"/>
              </a:rPr>
              <a:t>Volatiles </a:t>
            </a:r>
            <a:r>
              <a:rPr lang="en-US" sz="2400" dirty="0"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= elements with low boiling points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400" b="1" dirty="0">
                <a:latin typeface="Calibri"/>
                <a:ea typeface="Calibri"/>
                <a:cs typeface="Calibri"/>
              </a:rPr>
              <a:t>Volcanic eruptions mobilize important elements </a:t>
            </a:r>
            <a:r>
              <a:rPr lang="en-US" sz="2400" dirty="0">
                <a:latin typeface="Calibri"/>
                <a:ea typeface="Calibri"/>
                <a:cs typeface="Calibri"/>
              </a:rPr>
              <a:t>(volatiles like H, S, Cu, Zn, Cl) as vapors within the lunar crust.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elements may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recondense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form phases on the lunar surface.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explain unusual mineralogy, chemistry, and isotopic signatures in Apollo samples.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Constraining these processes is essential with upcoming lunar missions.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B24C9-B517-6E30-25E2-8FC2B7B328DB}"/>
              </a:ext>
            </a:extLst>
          </p:cNvPr>
          <p:cNvSpPr txBox="1"/>
          <p:nvPr/>
        </p:nvSpPr>
        <p:spPr>
          <a:xfrm>
            <a:off x="152400" y="6448850"/>
            <a:ext cx="610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adapted from Google’s Gemini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7A2B6D-012F-788A-5948-D7C043BB05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78" y="1083952"/>
            <a:ext cx="5750481" cy="49510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5BD6B3-1144-2134-4835-48BCD7EE6064}"/>
              </a:ext>
            </a:extLst>
          </p:cNvPr>
          <p:cNvSpPr txBox="1"/>
          <p:nvPr/>
        </p:nvSpPr>
        <p:spPr>
          <a:xfrm>
            <a:off x="4297879" y="1432274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KCl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B72DD-146B-63B2-C598-F9CB4DF4DF77}"/>
              </a:ext>
            </a:extLst>
          </p:cNvPr>
          <p:cNvSpPr txBox="1"/>
          <p:nvPr/>
        </p:nvSpPr>
        <p:spPr>
          <a:xfrm>
            <a:off x="3722642" y="1679209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CuCl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D37AD-28A8-60A7-8DF2-EB9A4FF086F0}"/>
              </a:ext>
            </a:extLst>
          </p:cNvPr>
          <p:cNvSpPr txBox="1"/>
          <p:nvPr/>
        </p:nvSpPr>
        <p:spPr>
          <a:xfrm>
            <a:off x="3749538" y="1986272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11555-7179-9310-0879-27E63861F007}"/>
              </a:ext>
            </a:extLst>
          </p:cNvPr>
          <p:cNvSpPr txBox="1"/>
          <p:nvPr/>
        </p:nvSpPr>
        <p:spPr>
          <a:xfrm>
            <a:off x="3174301" y="2110810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D2734-D8EF-083D-1233-2A3F18A64880}"/>
              </a:ext>
            </a:extLst>
          </p:cNvPr>
          <p:cNvSpPr txBox="1"/>
          <p:nvPr/>
        </p:nvSpPr>
        <p:spPr>
          <a:xfrm>
            <a:off x="1971040" y="1616940"/>
            <a:ext cx="15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Vacuum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14CB2-F8BB-BE8B-4CDE-80C6D61C27C8}"/>
              </a:ext>
            </a:extLst>
          </p:cNvPr>
          <p:cNvSpPr txBox="1"/>
          <p:nvPr/>
        </p:nvSpPr>
        <p:spPr>
          <a:xfrm>
            <a:off x="4297879" y="5481041"/>
            <a:ext cx="251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Voids = Escaped gases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FBEEA9-2160-C4BD-6712-6B2A27AC7299}"/>
              </a:ext>
            </a:extLst>
          </p:cNvPr>
          <p:cNvSpPr txBox="1"/>
          <p:nvPr/>
        </p:nvSpPr>
        <p:spPr>
          <a:xfrm>
            <a:off x="1528381" y="3650030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Vapor cloud</a:t>
            </a:r>
            <a:endParaRPr lang="en-US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33E4B7-A1E1-C4EF-ED43-21D8342FA93E}"/>
              </a:ext>
            </a:extLst>
          </p:cNvPr>
          <p:cNvSpPr txBox="1"/>
          <p:nvPr/>
        </p:nvSpPr>
        <p:spPr>
          <a:xfrm>
            <a:off x="1528381" y="4617839"/>
            <a:ext cx="148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Lava flow</a:t>
            </a:r>
            <a:endParaRPr lang="en-US" baseline="-25000" dirty="0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DB582B1-CCB6-9ED0-4957-B5FE84A1F2D6}"/>
              </a:ext>
            </a:extLst>
          </p:cNvPr>
          <p:cNvSpPr/>
          <p:nvPr/>
        </p:nvSpPr>
        <p:spPr>
          <a:xfrm rot="700805">
            <a:off x="1136705" y="4221161"/>
            <a:ext cx="450468" cy="354753"/>
          </a:xfrm>
          <a:prstGeom prst="arc">
            <a:avLst>
              <a:gd name="adj1" fmla="val 16200000"/>
              <a:gd name="adj2" fmla="val 4210078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D8B0C9A-7728-6A53-9720-41D17084100C}"/>
              </a:ext>
            </a:extLst>
          </p:cNvPr>
          <p:cNvSpPr/>
          <p:nvPr/>
        </p:nvSpPr>
        <p:spPr>
          <a:xfrm rot="11560569">
            <a:off x="2191474" y="4293609"/>
            <a:ext cx="450468" cy="354753"/>
          </a:xfrm>
          <a:prstGeom prst="arc">
            <a:avLst>
              <a:gd name="adj1" fmla="val 16200000"/>
              <a:gd name="adj2" fmla="val 4210078"/>
            </a:avLst>
          </a:prstGeom>
          <a:ln w="19050" cap="flat" cmpd="sng" algn="ctr">
            <a:solidFill>
              <a:schemeClr val="dk1"/>
            </a:solidFill>
            <a:prstDash val="solid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E51728-1816-26B5-F970-E937C8A8171D}"/>
              </a:ext>
            </a:extLst>
          </p:cNvPr>
          <p:cNvSpPr txBox="1"/>
          <p:nvPr/>
        </p:nvSpPr>
        <p:spPr>
          <a:xfrm>
            <a:off x="578707" y="5727976"/>
            <a:ext cx="354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Deposits of recondensed vapor</a:t>
            </a:r>
          </a:p>
        </p:txBody>
      </p:sp>
    </p:spTree>
    <p:extLst>
      <p:ext uri="{BB962C8B-B14F-4D97-AF65-F5344CB8AC3E}">
        <p14:creationId xmlns:p14="http://schemas.microsoft.com/office/powerpoint/2010/main" val="305908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508EE-8A8F-915B-BB65-ADCF0E0A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70208F3-A375-228C-E152-A6404FCDA705}"/>
              </a:ext>
            </a:extLst>
          </p:cNvPr>
          <p:cNvSpPr txBox="1">
            <a:spLocks/>
          </p:cNvSpPr>
          <p:nvPr/>
        </p:nvSpPr>
        <p:spPr>
          <a:xfrm>
            <a:off x="480392" y="1067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 &amp; Results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0FE2D1F-3918-A7C7-7E91-0C8AFCE3C4D2}"/>
              </a:ext>
            </a:extLst>
          </p:cNvPr>
          <p:cNvSpPr txBox="1">
            <a:spLocks/>
          </p:cNvSpPr>
          <p:nvPr/>
        </p:nvSpPr>
        <p:spPr>
          <a:xfrm>
            <a:off x="838199" y="1979112"/>
            <a:ext cx="10515599" cy="123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Investigated a lunar volcanic sample (Apollo 17 mare basalt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71055,25)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regions of interest near vesicles with Scanning Electron Microscope.</a:t>
            </a:r>
          </a:p>
        </p:txBody>
      </p:sp>
      <p:sp>
        <p:nvSpPr>
          <p:cNvPr id="22" name="Google Shape;214;p19">
            <a:extLst>
              <a:ext uri="{FF2B5EF4-FFF2-40B4-BE49-F238E27FC236}">
                <a16:creationId xmlns:a16="http://schemas.microsoft.com/office/drawing/2014/main" id="{936FEF89-C1BD-5CB5-EC3E-C6070221EC27}"/>
              </a:ext>
            </a:extLst>
          </p:cNvPr>
          <p:cNvSpPr/>
          <p:nvPr/>
        </p:nvSpPr>
        <p:spPr>
          <a:xfrm>
            <a:off x="838199" y="1280681"/>
            <a:ext cx="10515599" cy="65190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Goal: Identify and characterize potential vapor condensate deposits</a:t>
            </a:r>
          </a:p>
        </p:txBody>
      </p:sp>
    </p:spTree>
    <p:extLst>
      <p:ext uri="{BB962C8B-B14F-4D97-AF65-F5344CB8AC3E}">
        <p14:creationId xmlns:p14="http://schemas.microsoft.com/office/powerpoint/2010/main" val="93358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FC5CC-C968-6C9B-980E-25BBA008D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A529161-D030-DFE8-985E-52F44E6EFE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2" t="11167" r="24587" b="1556"/>
          <a:stretch>
            <a:fillRect/>
          </a:stretch>
        </p:blipFill>
        <p:spPr>
          <a:xfrm>
            <a:off x="2959100" y="3046531"/>
            <a:ext cx="2199694" cy="29981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249F5-C91E-599F-94EF-BC5B082B0AA8}"/>
              </a:ext>
            </a:extLst>
          </p:cNvPr>
          <p:cNvSpPr txBox="1"/>
          <p:nvPr/>
        </p:nvSpPr>
        <p:spPr>
          <a:xfrm>
            <a:off x="125280" y="3391422"/>
            <a:ext cx="2719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Back-scattered electron (BSE) image of bright, feather-like phase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potential vapor condensate deposit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9457B9-DE84-1DC7-2FF7-078F78CB2357}"/>
              </a:ext>
            </a:extLst>
          </p:cNvPr>
          <p:cNvCxnSpPr>
            <a:cxnSpLocks/>
          </p:cNvCxnSpPr>
          <p:nvPr/>
        </p:nvCxnSpPr>
        <p:spPr>
          <a:xfrm flipV="1">
            <a:off x="3425479" y="2975429"/>
            <a:ext cx="2386557" cy="198124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AC69D28-DE62-087E-D027-75D4555FDF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6367" y="2975430"/>
            <a:ext cx="4689930" cy="327072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0CDB4A0-B5DB-3686-7B04-6BDA3922C996}"/>
              </a:ext>
            </a:extLst>
          </p:cNvPr>
          <p:cNvSpPr txBox="1">
            <a:spLocks/>
          </p:cNvSpPr>
          <p:nvPr/>
        </p:nvSpPr>
        <p:spPr>
          <a:xfrm>
            <a:off x="480392" y="1067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 &amp; Results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8F529BC-1E9F-44DB-4729-C2B8392769B2}"/>
              </a:ext>
            </a:extLst>
          </p:cNvPr>
          <p:cNvSpPr txBox="1">
            <a:spLocks/>
          </p:cNvSpPr>
          <p:nvPr/>
        </p:nvSpPr>
        <p:spPr>
          <a:xfrm>
            <a:off x="838199" y="1979112"/>
            <a:ext cx="10515599" cy="1233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Investigated a lunar volcanic sample (Apollo 17 mare basalt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71055,25)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regions of interest near vesicles with Scanning Electron Microscope.</a:t>
            </a:r>
          </a:p>
        </p:txBody>
      </p:sp>
      <p:sp>
        <p:nvSpPr>
          <p:cNvPr id="22" name="Google Shape;214;p19">
            <a:extLst>
              <a:ext uri="{FF2B5EF4-FFF2-40B4-BE49-F238E27FC236}">
                <a16:creationId xmlns:a16="http://schemas.microsoft.com/office/drawing/2014/main" id="{52A5A958-EE43-CDBB-DFCC-5099C9ABDC0D}"/>
              </a:ext>
            </a:extLst>
          </p:cNvPr>
          <p:cNvSpPr/>
          <p:nvPr/>
        </p:nvSpPr>
        <p:spPr>
          <a:xfrm>
            <a:off x="838199" y="1280681"/>
            <a:ext cx="10515599" cy="65190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Goal: Identify and characterize potential vapor condensate deposits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3C824-604B-FEF4-30C6-D719103EBB41}"/>
              </a:ext>
            </a:extLst>
          </p:cNvPr>
          <p:cNvSpPr txBox="1"/>
          <p:nvPr/>
        </p:nvSpPr>
        <p:spPr>
          <a:xfrm>
            <a:off x="9154969" y="4846042"/>
            <a:ext cx="116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Px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DF275-2DA8-CC3A-75E3-8EEBEEADAEC6}"/>
              </a:ext>
            </a:extLst>
          </p:cNvPr>
          <p:cNvSpPr txBox="1"/>
          <p:nvPr/>
        </p:nvSpPr>
        <p:spPr>
          <a:xfrm>
            <a:off x="6085367" y="4338736"/>
            <a:ext cx="116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B9EF0-0A61-9598-C826-DCFE45557331}"/>
              </a:ext>
            </a:extLst>
          </p:cNvPr>
          <p:cNvSpPr txBox="1"/>
          <p:nvPr/>
        </p:nvSpPr>
        <p:spPr>
          <a:xfrm>
            <a:off x="9366777" y="3180986"/>
            <a:ext cx="116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087C2-30B2-9905-DBE7-16DBFCB43219}"/>
              </a:ext>
            </a:extLst>
          </p:cNvPr>
          <p:cNvSpPr txBox="1"/>
          <p:nvPr/>
        </p:nvSpPr>
        <p:spPr>
          <a:xfrm>
            <a:off x="7860656" y="4956673"/>
            <a:ext cx="169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D7FD7-1234-B0A4-6670-3F34FF5B2747}"/>
              </a:ext>
            </a:extLst>
          </p:cNvPr>
          <p:cNvSpPr txBox="1"/>
          <p:nvPr/>
        </p:nvSpPr>
        <p:spPr>
          <a:xfrm>
            <a:off x="10643408" y="2972586"/>
            <a:ext cx="221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“Snowflakes”</a:t>
            </a:r>
          </a:p>
          <a:p>
            <a:r>
              <a:rPr lang="en-US" dirty="0"/>
              <a:t>Cu-rich,</a:t>
            </a:r>
          </a:p>
          <a:p>
            <a:r>
              <a:rPr lang="en-US" dirty="0"/>
              <a:t>vapor </a:t>
            </a:r>
          </a:p>
          <a:p>
            <a:r>
              <a:rPr lang="en-US" dirty="0"/>
              <a:t>deposit(?)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76B3F4-BB12-6315-9EA3-B3F16339E39F}"/>
              </a:ext>
            </a:extLst>
          </p:cNvPr>
          <p:cNvCxnSpPr>
            <a:cxnSpLocks/>
          </p:cNvCxnSpPr>
          <p:nvPr/>
        </p:nvCxnSpPr>
        <p:spPr>
          <a:xfrm flipV="1">
            <a:off x="8573445" y="3448799"/>
            <a:ext cx="2090883" cy="2831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FCC8F9-30D7-CEAB-3C6B-7A9393C948C3}"/>
              </a:ext>
            </a:extLst>
          </p:cNvPr>
          <p:cNvSpPr/>
          <p:nvPr/>
        </p:nvSpPr>
        <p:spPr>
          <a:xfrm rot="19697194">
            <a:off x="8155583" y="3635489"/>
            <a:ext cx="736367" cy="2483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57485271-E63E-09C5-3DBB-7AA14B89E319}"/>
              </a:ext>
            </a:extLst>
          </p:cNvPr>
          <p:cNvSpPr/>
          <p:nvPr/>
        </p:nvSpPr>
        <p:spPr>
          <a:xfrm>
            <a:off x="3311179" y="4836658"/>
            <a:ext cx="228600" cy="240030"/>
          </a:xfrm>
          <a:prstGeom prst="star5">
            <a:avLst/>
          </a:prstGeom>
          <a:solidFill>
            <a:srgbClr val="B45F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70C3733-CC83-9642-C9BC-1436D86CF183}"/>
              </a:ext>
            </a:extLst>
          </p:cNvPr>
          <p:cNvCxnSpPr>
            <a:cxnSpLocks/>
          </p:cNvCxnSpPr>
          <p:nvPr/>
        </p:nvCxnSpPr>
        <p:spPr>
          <a:xfrm flipV="1">
            <a:off x="7229411" y="3448213"/>
            <a:ext cx="3413997" cy="11737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E3EBB3F-B4B9-2125-0B2F-055959033A84}"/>
              </a:ext>
            </a:extLst>
          </p:cNvPr>
          <p:cNvSpPr txBox="1"/>
          <p:nvPr/>
        </p:nvSpPr>
        <p:spPr>
          <a:xfrm>
            <a:off x="9431529" y="4288011"/>
            <a:ext cx="116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7209D-EE21-6CEC-E57C-26D406A0D968}"/>
              </a:ext>
            </a:extLst>
          </p:cNvPr>
          <p:cNvSpPr txBox="1"/>
          <p:nvPr/>
        </p:nvSpPr>
        <p:spPr>
          <a:xfrm>
            <a:off x="9923193" y="5669459"/>
            <a:ext cx="1166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676D83-1C63-506F-6A7B-3557B5AB456E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8730503" y="6343327"/>
            <a:ext cx="180918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D870EC9-7F23-C09C-5AB4-C07570133E91}"/>
              </a:ext>
            </a:extLst>
          </p:cNvPr>
          <p:cNvSpPr txBox="1"/>
          <p:nvPr/>
        </p:nvSpPr>
        <p:spPr>
          <a:xfrm>
            <a:off x="9558445" y="6343327"/>
            <a:ext cx="1962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30µm</a:t>
            </a:r>
          </a:p>
        </p:txBody>
      </p:sp>
    </p:spTree>
    <p:extLst>
      <p:ext uri="{BB962C8B-B14F-4D97-AF65-F5344CB8AC3E}">
        <p14:creationId xmlns:p14="http://schemas.microsoft.com/office/powerpoint/2010/main" val="38026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31D30-D37E-D647-45DE-6F4DE954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4080C-CC12-AC36-38FF-621BA0A7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19" y="365125"/>
            <a:ext cx="11694124" cy="1325563"/>
          </a:xfrm>
        </p:spPr>
        <p:txBody>
          <a:bodyPr>
            <a:normAutofit/>
          </a:bodyPr>
          <a:lstStyle/>
          <a:p>
            <a:r>
              <a:rPr lang="en-US" sz="3400" dirty="0"/>
              <a:t>Methodology &amp; Results: Section extraction with Focused Ion Beam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8247E-1872-3206-10E4-7689819790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3259" y="2605576"/>
            <a:ext cx="2892747" cy="200259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Picture 3" descr="A close-up of a microscope&#10;&#10;AI-generated content may be incorrect.">
            <a:extLst>
              <a:ext uri="{FF2B5EF4-FFF2-40B4-BE49-F238E27FC236}">
                <a16:creationId xmlns:a16="http://schemas.microsoft.com/office/drawing/2014/main" id="{95647FC9-0EDB-1F95-67B4-4B1DB19844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8650" y="2600128"/>
            <a:ext cx="3067974" cy="2028324"/>
          </a:xfrm>
          <a:prstGeom prst="rect">
            <a:avLst/>
          </a:prstGeom>
          <a:ln w="38100">
            <a:solidFill>
              <a:schemeClr val="accent5"/>
            </a:solidFill>
            <a:prstDash val="solid"/>
          </a:ln>
        </p:spPr>
      </p:pic>
      <p:pic>
        <p:nvPicPr>
          <p:cNvPr id="12" name="Picture 11" descr="A close-up of a grey object&#10;&#10;AI-generated content may be incorrect.">
            <a:extLst>
              <a:ext uri="{FF2B5EF4-FFF2-40B4-BE49-F238E27FC236}">
                <a16:creationId xmlns:a16="http://schemas.microsoft.com/office/drawing/2014/main" id="{423E44A0-A8A3-CF57-8CE0-E5B17C9D38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9268" y="2605577"/>
            <a:ext cx="3067975" cy="20228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CDD089-BFA8-2923-94A1-1F04D88820D3}"/>
              </a:ext>
            </a:extLst>
          </p:cNvPr>
          <p:cNvCxnSpPr>
            <a:cxnSpLocks/>
          </p:cNvCxnSpPr>
          <p:nvPr/>
        </p:nvCxnSpPr>
        <p:spPr>
          <a:xfrm>
            <a:off x="1066330" y="1743856"/>
            <a:ext cx="97470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E42DC-F76C-EBF6-96AF-6AD4AC5963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42" t="11167" r="24587" b="1556"/>
          <a:stretch>
            <a:fillRect/>
          </a:stretch>
        </p:blipFill>
        <p:spPr>
          <a:xfrm>
            <a:off x="253119" y="2233595"/>
            <a:ext cx="2057496" cy="2804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A1705E-26BB-0CA6-B426-8B03D170A1E2}"/>
              </a:ext>
            </a:extLst>
          </p:cNvPr>
          <p:cNvCxnSpPr>
            <a:cxnSpLocks/>
          </p:cNvCxnSpPr>
          <p:nvPr/>
        </p:nvCxnSpPr>
        <p:spPr>
          <a:xfrm flipV="1">
            <a:off x="674462" y="2600127"/>
            <a:ext cx="1838797" cy="133311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316CD28-B7B4-771D-4666-50191E2E478F}"/>
              </a:ext>
            </a:extLst>
          </p:cNvPr>
          <p:cNvSpPr/>
          <p:nvPr/>
        </p:nvSpPr>
        <p:spPr>
          <a:xfrm>
            <a:off x="560162" y="3813227"/>
            <a:ext cx="228600" cy="240030"/>
          </a:xfrm>
          <a:prstGeom prst="star5">
            <a:avLst/>
          </a:prstGeom>
          <a:solidFill>
            <a:srgbClr val="B45F06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5914F0-80B3-B21A-B355-FD2BD94114E4}"/>
              </a:ext>
            </a:extLst>
          </p:cNvPr>
          <p:cNvSpPr/>
          <p:nvPr/>
        </p:nvSpPr>
        <p:spPr>
          <a:xfrm>
            <a:off x="3739243" y="2779429"/>
            <a:ext cx="906236" cy="67184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AF76BC-A1A9-74CF-AA69-DE1C84D28081}"/>
              </a:ext>
            </a:extLst>
          </p:cNvPr>
          <p:cNvCxnSpPr>
            <a:cxnSpLocks/>
          </p:cNvCxnSpPr>
          <p:nvPr/>
        </p:nvCxnSpPr>
        <p:spPr>
          <a:xfrm flipV="1">
            <a:off x="3739243" y="2600127"/>
            <a:ext cx="1869407" cy="179302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B24C297-2B21-FE6B-22C9-B58424EBEAE7}"/>
              </a:ext>
            </a:extLst>
          </p:cNvPr>
          <p:cNvSpPr txBox="1"/>
          <p:nvPr/>
        </p:nvSpPr>
        <p:spPr>
          <a:xfrm>
            <a:off x="5666015" y="2162729"/>
            <a:ext cx="315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Tilted ~50°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8D7F43-EDE9-071C-785F-20526B6F560E}"/>
              </a:ext>
            </a:extLst>
          </p:cNvPr>
          <p:cNvSpPr txBox="1"/>
          <p:nvPr/>
        </p:nvSpPr>
        <p:spPr>
          <a:xfrm>
            <a:off x="2514601" y="2190683"/>
            <a:ext cx="315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View, “Birds Eye View”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4EFA71-BB6D-A8FD-1F26-C29AC7271D2E}"/>
              </a:ext>
            </a:extLst>
          </p:cNvPr>
          <p:cNvSpPr txBox="1"/>
          <p:nvPr/>
        </p:nvSpPr>
        <p:spPr>
          <a:xfrm>
            <a:off x="8879267" y="2169741"/>
            <a:ext cx="329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Tilted 90° from “Birds Eye View”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391635-0C17-FE96-7453-482A0468BA1E}"/>
              </a:ext>
            </a:extLst>
          </p:cNvPr>
          <p:cNvSpPr/>
          <p:nvPr/>
        </p:nvSpPr>
        <p:spPr>
          <a:xfrm>
            <a:off x="6337300" y="3296502"/>
            <a:ext cx="1087296" cy="1205648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90AE53-09D9-4EDE-B51B-A38E6C768ECA}"/>
              </a:ext>
            </a:extLst>
          </p:cNvPr>
          <p:cNvCxnSpPr>
            <a:cxnSpLocks/>
          </p:cNvCxnSpPr>
          <p:nvPr/>
        </p:nvCxnSpPr>
        <p:spPr>
          <a:xfrm flipV="1">
            <a:off x="6337300" y="2796544"/>
            <a:ext cx="3129233" cy="49995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D22AF23-1EEB-6D18-E759-F96197F74723}"/>
              </a:ext>
            </a:extLst>
          </p:cNvPr>
          <p:cNvSpPr/>
          <p:nvPr/>
        </p:nvSpPr>
        <p:spPr>
          <a:xfrm>
            <a:off x="9466533" y="2796544"/>
            <a:ext cx="1257692" cy="1536541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ube 45">
            <a:extLst>
              <a:ext uri="{FF2B5EF4-FFF2-40B4-BE49-F238E27FC236}">
                <a16:creationId xmlns:a16="http://schemas.microsoft.com/office/drawing/2014/main" id="{7393FF65-620D-2216-7A8B-67D54D9F25B6}"/>
              </a:ext>
            </a:extLst>
          </p:cNvPr>
          <p:cNvSpPr/>
          <p:nvPr/>
        </p:nvSpPr>
        <p:spPr>
          <a:xfrm>
            <a:off x="6559706" y="5257507"/>
            <a:ext cx="918251" cy="1242126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049E5F99-9A0B-A096-540D-5DF58B58AF86}"/>
              </a:ext>
            </a:extLst>
          </p:cNvPr>
          <p:cNvSpPr/>
          <p:nvPr/>
        </p:nvSpPr>
        <p:spPr>
          <a:xfrm rot="5092749">
            <a:off x="6937980" y="5195672"/>
            <a:ext cx="174152" cy="343746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A1009E-B5C9-4641-8EBB-DD5686765AC1}"/>
              </a:ext>
            </a:extLst>
          </p:cNvPr>
          <p:cNvSpPr/>
          <p:nvPr/>
        </p:nvSpPr>
        <p:spPr>
          <a:xfrm>
            <a:off x="10210556" y="5469615"/>
            <a:ext cx="686545" cy="98584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03E9BD-BAB2-440D-7F84-0A340C6C43B3}"/>
              </a:ext>
            </a:extLst>
          </p:cNvPr>
          <p:cNvSpPr/>
          <p:nvPr/>
        </p:nvSpPr>
        <p:spPr>
          <a:xfrm>
            <a:off x="3443448" y="5566772"/>
            <a:ext cx="829148" cy="575094"/>
          </a:xfrm>
          <a:prstGeom prst="rect">
            <a:avLst/>
          </a:prstGeom>
          <a:solidFill>
            <a:srgbClr val="437F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C920CB98-EE67-EEC8-34EE-917546E20547}"/>
              </a:ext>
            </a:extLst>
          </p:cNvPr>
          <p:cNvSpPr/>
          <p:nvPr/>
        </p:nvSpPr>
        <p:spPr>
          <a:xfrm>
            <a:off x="3672970" y="5674332"/>
            <a:ext cx="370104" cy="362097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5C00AE6-06ED-FCCA-B9B7-E03FAD752B0B}"/>
              </a:ext>
            </a:extLst>
          </p:cNvPr>
          <p:cNvCxnSpPr>
            <a:cxnSpLocks/>
          </p:cNvCxnSpPr>
          <p:nvPr/>
        </p:nvCxnSpPr>
        <p:spPr>
          <a:xfrm flipV="1">
            <a:off x="4113497" y="5367545"/>
            <a:ext cx="2662176" cy="36479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5465C49-C8C1-0C5C-A4DD-4E1D781DC53B}"/>
              </a:ext>
            </a:extLst>
          </p:cNvPr>
          <p:cNvCxnSpPr>
            <a:cxnSpLocks/>
          </p:cNvCxnSpPr>
          <p:nvPr/>
        </p:nvCxnSpPr>
        <p:spPr>
          <a:xfrm flipV="1">
            <a:off x="7005195" y="5878570"/>
            <a:ext cx="3548633" cy="14742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7166C5D-22FD-6281-30B9-CBC0CF5B4189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4202773" y="4693266"/>
            <a:ext cx="1189433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3FEDE07-7896-F1A4-99DC-E2B92A31D52E}"/>
              </a:ext>
            </a:extLst>
          </p:cNvPr>
          <p:cNvSpPr txBox="1"/>
          <p:nvPr/>
        </p:nvSpPr>
        <p:spPr>
          <a:xfrm>
            <a:off x="4410961" y="4693266"/>
            <a:ext cx="1962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30µm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C2198E-1F45-10E8-14F3-C4F33E07A930}"/>
              </a:ext>
            </a:extLst>
          </p:cNvPr>
          <p:cNvCxnSpPr>
            <a:cxnSpLocks/>
          </p:cNvCxnSpPr>
          <p:nvPr/>
        </p:nvCxnSpPr>
        <p:spPr>
          <a:xfrm>
            <a:off x="8193735" y="4707510"/>
            <a:ext cx="508996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CD9A0C6-A08A-957F-BA7A-9AF7863B998A}"/>
              </a:ext>
            </a:extLst>
          </p:cNvPr>
          <p:cNvSpPr txBox="1"/>
          <p:nvPr/>
        </p:nvSpPr>
        <p:spPr>
          <a:xfrm>
            <a:off x="8222869" y="4680448"/>
            <a:ext cx="1962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5µm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A6D9143-6031-F52A-8097-4C20F58240E4}"/>
              </a:ext>
            </a:extLst>
          </p:cNvPr>
          <p:cNvCxnSpPr>
            <a:cxnSpLocks/>
          </p:cNvCxnSpPr>
          <p:nvPr/>
        </p:nvCxnSpPr>
        <p:spPr>
          <a:xfrm>
            <a:off x="11037377" y="4703880"/>
            <a:ext cx="91017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90BF5A3-709E-C459-8EDE-5394C9357E2E}"/>
              </a:ext>
            </a:extLst>
          </p:cNvPr>
          <p:cNvSpPr txBox="1"/>
          <p:nvPr/>
        </p:nvSpPr>
        <p:spPr>
          <a:xfrm>
            <a:off x="11066511" y="4676818"/>
            <a:ext cx="1962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5µm</a:t>
            </a:r>
          </a:p>
        </p:txBody>
      </p:sp>
    </p:spTree>
    <p:extLst>
      <p:ext uri="{BB962C8B-B14F-4D97-AF65-F5344CB8AC3E}">
        <p14:creationId xmlns:p14="http://schemas.microsoft.com/office/powerpoint/2010/main" val="3933850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40543A-958D-B4D8-E8A9-FC099AFDCEA4}"/>
              </a:ext>
            </a:extLst>
          </p:cNvPr>
          <p:cNvSpPr txBox="1">
            <a:spLocks/>
          </p:cNvSpPr>
          <p:nvPr/>
        </p:nvSpPr>
        <p:spPr>
          <a:xfrm>
            <a:off x="480390" y="-39859"/>
            <a:ext cx="5717209" cy="2331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/>
              <a:t>Methodology &amp; </a:t>
            </a:r>
            <a:r>
              <a:rPr lang="en-US" sz="3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Results: Transmission Electron Microscopy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48B615-CD0C-2F18-B9FE-67892210B073}"/>
              </a:ext>
            </a:extLst>
          </p:cNvPr>
          <p:cNvSpPr txBox="1">
            <a:spLocks/>
          </p:cNvSpPr>
          <p:nvPr/>
        </p:nvSpPr>
        <p:spPr>
          <a:xfrm>
            <a:off x="344716" y="1964777"/>
            <a:ext cx="5649404" cy="1592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diffraction patterns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identify minerals using atomic structure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Software used includes CRISP and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DigitialMicrograph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FC7BEC-1D3D-89E5-C558-40B7401B6D88}"/>
              </a:ext>
            </a:extLst>
          </p:cNvPr>
          <p:cNvGrpSpPr/>
          <p:nvPr/>
        </p:nvGrpSpPr>
        <p:grpSpPr>
          <a:xfrm>
            <a:off x="7449453" y="431784"/>
            <a:ext cx="4122059" cy="6426216"/>
            <a:chOff x="821734" y="1313781"/>
            <a:chExt cx="2934293" cy="4574512"/>
          </a:xfrm>
        </p:grpSpPr>
        <p:pic>
          <p:nvPicPr>
            <p:cNvPr id="13" name="Picture 12" descr="A computer screen shot of a computer screen&#10;&#10;AI-generated content may be incorrect.">
              <a:extLst>
                <a:ext uri="{FF2B5EF4-FFF2-40B4-BE49-F238E27FC236}">
                  <a16:creationId xmlns:a16="http://schemas.microsoft.com/office/drawing/2014/main" id="{45245DEC-832B-73D0-1135-F1E68C405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734" y="1313781"/>
              <a:ext cx="2934293" cy="42304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5C64EBF-4569-EC35-DC7B-3A83601857F8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833672" y="5611294"/>
              <a:ext cx="1230916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139E11-855C-5CCD-C82A-A62CDF7B37A8}"/>
                </a:ext>
              </a:extLst>
            </p:cNvPr>
            <p:cNvSpPr txBox="1"/>
            <p:nvPr/>
          </p:nvSpPr>
          <p:spPr>
            <a:xfrm>
              <a:off x="1366088" y="5611294"/>
              <a:ext cx="1397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2.5µm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971E95-EE7B-2B95-EE2C-A8BEC078CDBD}"/>
              </a:ext>
            </a:extLst>
          </p:cNvPr>
          <p:cNvSpPr txBox="1"/>
          <p:nvPr/>
        </p:nvSpPr>
        <p:spPr>
          <a:xfrm>
            <a:off x="10111512" y="3621248"/>
            <a:ext cx="999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Fe-Ni metal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B965E0-9CFF-E157-726D-D8AB176570B1}"/>
              </a:ext>
            </a:extLst>
          </p:cNvPr>
          <p:cNvSpPr txBox="1"/>
          <p:nvPr/>
        </p:nvSpPr>
        <p:spPr>
          <a:xfrm>
            <a:off x="7725226" y="1995598"/>
            <a:ext cx="41220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Anorthite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F3219-CE37-A864-0D33-70F17C03E859}"/>
              </a:ext>
            </a:extLst>
          </p:cNvPr>
          <p:cNvCxnSpPr/>
          <p:nvPr/>
        </p:nvCxnSpPr>
        <p:spPr>
          <a:xfrm flipH="1">
            <a:off x="7053943" y="1074057"/>
            <a:ext cx="671283" cy="3773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7749484-DF46-0ACF-12AE-11401B56D23C}"/>
              </a:ext>
            </a:extLst>
          </p:cNvPr>
          <p:cNvSpPr txBox="1"/>
          <p:nvPr/>
        </p:nvSpPr>
        <p:spPr>
          <a:xfrm>
            <a:off x="6030684" y="1074057"/>
            <a:ext cx="13933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Cu sulfide, possibly digenite (Cu</a:t>
            </a:r>
            <a:r>
              <a:rPr lang="en-US" sz="2200" b="1" baseline="-25000" dirty="0"/>
              <a:t>9</a:t>
            </a:r>
            <a:r>
              <a:rPr lang="en-US" sz="2200" b="1" dirty="0"/>
              <a:t>S</a:t>
            </a:r>
            <a:r>
              <a:rPr lang="en-US" sz="2200" b="1" baseline="-25000" dirty="0"/>
              <a:t>5</a:t>
            </a:r>
            <a:r>
              <a:rPr lang="en-US" sz="2200" b="1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B5B350-D5C4-A585-650C-F190F027B62F}"/>
              </a:ext>
            </a:extLst>
          </p:cNvPr>
          <p:cNvSpPr txBox="1"/>
          <p:nvPr/>
        </p:nvSpPr>
        <p:spPr>
          <a:xfrm>
            <a:off x="4046162" y="4221598"/>
            <a:ext cx="2580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Lattice spacing from A1, showing </a:t>
            </a:r>
            <a:r>
              <a:rPr lang="en-US" b="1" dirty="0"/>
              <a:t>atomic structure</a:t>
            </a:r>
            <a:r>
              <a:rPr lang="en-US" dirty="0"/>
              <a:t> of mineral. Identified as </a:t>
            </a:r>
            <a:r>
              <a:rPr lang="en-US" b="1" dirty="0"/>
              <a:t>digenite</a:t>
            </a:r>
            <a:r>
              <a:rPr lang="en-US" dirty="0"/>
              <a:t> (d-spacing ~0.202</a:t>
            </a:r>
            <a:r>
              <a:rPr lang="en-US" b="1" dirty="0"/>
              <a:t> </a:t>
            </a:r>
            <a:r>
              <a:rPr lang="en-US" dirty="0"/>
              <a:t>nm).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CD77AC6-359D-2514-70A7-441D68C6B388}"/>
              </a:ext>
            </a:extLst>
          </p:cNvPr>
          <p:cNvSpPr/>
          <p:nvPr/>
        </p:nvSpPr>
        <p:spPr>
          <a:xfrm>
            <a:off x="9269198" y="979830"/>
            <a:ext cx="423441" cy="37737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11B709-5B3C-79FC-A0C4-7218C395573F}"/>
              </a:ext>
            </a:extLst>
          </p:cNvPr>
          <p:cNvSpPr txBox="1"/>
          <p:nvPr/>
        </p:nvSpPr>
        <p:spPr>
          <a:xfrm>
            <a:off x="9269198" y="979830"/>
            <a:ext cx="448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A1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B3B9C5-138C-75A0-199B-39B2A2BC48B1}"/>
              </a:ext>
            </a:extLst>
          </p:cNvPr>
          <p:cNvSpPr txBox="1"/>
          <p:nvPr/>
        </p:nvSpPr>
        <p:spPr>
          <a:xfrm>
            <a:off x="9195399" y="4765195"/>
            <a:ext cx="1447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Fe-S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B2B667-8638-591C-461B-29635B9C3F6C}"/>
              </a:ext>
            </a:extLst>
          </p:cNvPr>
          <p:cNvGrpSpPr/>
          <p:nvPr/>
        </p:nvGrpSpPr>
        <p:grpSpPr>
          <a:xfrm>
            <a:off x="927110" y="3529844"/>
            <a:ext cx="4823768" cy="3426293"/>
            <a:chOff x="1540289" y="4633764"/>
            <a:chExt cx="2710421" cy="192519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A5160A44-63B7-025B-7462-B69C511CC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401" y="4633764"/>
              <a:ext cx="1729178" cy="15922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27DFB63-99D9-8A42-E2AB-3DE81B919E99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1540289" y="6281958"/>
              <a:ext cx="1729177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268F3E6-DFEE-F4EF-26B7-F7705AD31B86}"/>
                </a:ext>
              </a:extLst>
            </p:cNvPr>
            <p:cNvSpPr txBox="1"/>
            <p:nvPr/>
          </p:nvSpPr>
          <p:spPr>
            <a:xfrm>
              <a:off x="2288221" y="6281959"/>
              <a:ext cx="1962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5nm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CD552B-BE81-4CEB-8094-797E686AD34C}"/>
              </a:ext>
            </a:extLst>
          </p:cNvPr>
          <p:cNvGrpSpPr/>
          <p:nvPr/>
        </p:nvGrpSpPr>
        <p:grpSpPr>
          <a:xfrm rot="21309662">
            <a:off x="3195895" y="4560694"/>
            <a:ext cx="108143" cy="140190"/>
            <a:chOff x="3201988" y="4567869"/>
            <a:chExt cx="86409" cy="11201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B65D57F-34E5-DEBF-C816-C9B03B9C69E3}"/>
                </a:ext>
              </a:extLst>
            </p:cNvPr>
            <p:cNvCxnSpPr>
              <a:cxnSpLocks/>
            </p:cNvCxnSpPr>
            <p:nvPr/>
          </p:nvCxnSpPr>
          <p:spPr>
            <a:xfrm rot="290338">
              <a:off x="3277627" y="4567869"/>
              <a:ext cx="8924" cy="11183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5938D6-2791-1133-E4DB-89E8F247E6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1988" y="4574088"/>
              <a:ext cx="7983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E9D7F7-9DE7-8B47-614C-BB7D7D9C6E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8566" y="4679885"/>
              <a:ext cx="7983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3ABFC7D-FA7E-8644-2C68-D7EB02098A19}"/>
              </a:ext>
            </a:extLst>
          </p:cNvPr>
          <p:cNvSpPr txBox="1"/>
          <p:nvPr/>
        </p:nvSpPr>
        <p:spPr>
          <a:xfrm>
            <a:off x="7356279" y="6056884"/>
            <a:ext cx="189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A1FF"/>
                </a:solidFill>
                <a:highlight>
                  <a:srgbClr val="000000"/>
                </a:highlight>
              </a:rPr>
              <a:t>Si,</a:t>
            </a:r>
            <a:r>
              <a:rPr lang="en-US" dirty="0">
                <a:solidFill>
                  <a:srgbClr val="29FFFF"/>
                </a:solidFill>
                <a:highlight>
                  <a:srgbClr val="000000"/>
                </a:highlight>
              </a:rPr>
              <a:t> P, </a:t>
            </a:r>
            <a:r>
              <a:rPr lang="en-US" dirty="0">
                <a:solidFill>
                  <a:srgbClr val="29FF94"/>
                </a:solidFill>
                <a:highlight>
                  <a:srgbClr val="000000"/>
                </a:highlight>
              </a:rPr>
              <a:t>Al, </a:t>
            </a:r>
            <a:r>
              <a:rPr lang="en-US" dirty="0">
                <a:solidFill>
                  <a:srgbClr val="FF952B"/>
                </a:solidFill>
                <a:highlight>
                  <a:srgbClr val="000000"/>
                </a:highlight>
              </a:rPr>
              <a:t>Cu, </a:t>
            </a:r>
            <a:r>
              <a:rPr lang="en-US" dirty="0">
                <a:solidFill>
                  <a:srgbClr val="25FF25"/>
                </a:solidFill>
                <a:highlight>
                  <a:srgbClr val="000000"/>
                </a:highlight>
              </a:rPr>
              <a:t>Fe,</a:t>
            </a:r>
            <a:r>
              <a:rPr lang="en-US" dirty="0">
                <a:solidFill>
                  <a:srgbClr val="EAEA00"/>
                </a:solidFill>
                <a:highlight>
                  <a:srgbClr val="000000"/>
                </a:highlight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315964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7EFC01-D8EB-21F5-8D61-516968190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77" y="3989647"/>
            <a:ext cx="1819529" cy="25625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C2495F-5594-FC8A-9A53-3713F716DB34}"/>
              </a:ext>
            </a:extLst>
          </p:cNvPr>
          <p:cNvSpPr txBox="1">
            <a:spLocks/>
          </p:cNvSpPr>
          <p:nvPr/>
        </p:nvSpPr>
        <p:spPr>
          <a:xfrm>
            <a:off x="480392" y="1067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&amp; Discussion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74C212B-7FCF-0A1C-869E-9E0327384021}"/>
              </a:ext>
            </a:extLst>
          </p:cNvPr>
          <p:cNvGrpSpPr/>
          <p:nvPr/>
        </p:nvGrpSpPr>
        <p:grpSpPr>
          <a:xfrm>
            <a:off x="2654278" y="1531811"/>
            <a:ext cx="4302755" cy="4621032"/>
            <a:chOff x="5650611" y="1242977"/>
            <a:chExt cx="4943382" cy="530904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2AA927E-DF3F-3449-6E12-18094B121BE2}"/>
                </a:ext>
              </a:extLst>
            </p:cNvPr>
            <p:cNvCxnSpPr>
              <a:cxnSpLocks/>
            </p:cNvCxnSpPr>
            <p:nvPr/>
          </p:nvCxnSpPr>
          <p:spPr>
            <a:xfrm>
              <a:off x="5650611" y="6286675"/>
              <a:ext cx="113581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08C524-4BDD-7639-8512-4A87C119F7C5}"/>
                </a:ext>
              </a:extLst>
            </p:cNvPr>
            <p:cNvSpPr txBox="1"/>
            <p:nvPr/>
          </p:nvSpPr>
          <p:spPr>
            <a:xfrm>
              <a:off x="5916349" y="6275022"/>
              <a:ext cx="13970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1µm</a:t>
              </a:r>
            </a:p>
          </p:txBody>
        </p:sp>
        <p:pic>
          <p:nvPicPr>
            <p:cNvPr id="29" name="Picture 28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ABD50A67-80E3-79A1-26C7-676DAB9BE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73258" y="1242977"/>
              <a:ext cx="4920735" cy="4905409"/>
            </a:xfrm>
            <a:prstGeom prst="rect">
              <a:avLst/>
            </a:prstGeom>
            <a:ln w="76200">
              <a:solidFill>
                <a:schemeClr val="accent4"/>
              </a:solidFill>
            </a:ln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829BC12-3C1E-990B-53B5-E70291565DCD}"/>
              </a:ext>
            </a:extLst>
          </p:cNvPr>
          <p:cNvCxnSpPr>
            <a:cxnSpLocks/>
          </p:cNvCxnSpPr>
          <p:nvPr/>
        </p:nvCxnSpPr>
        <p:spPr>
          <a:xfrm>
            <a:off x="222771" y="6607604"/>
            <a:ext cx="74093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296B34A-0DE3-8AB8-46D5-AE81AA6CE8B8}"/>
              </a:ext>
            </a:extLst>
          </p:cNvPr>
          <p:cNvSpPr txBox="1"/>
          <p:nvPr/>
        </p:nvSpPr>
        <p:spPr>
          <a:xfrm>
            <a:off x="335786" y="6584552"/>
            <a:ext cx="840912" cy="1667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2.5µm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23691E-1C63-CE72-35EF-329B982674F5}"/>
              </a:ext>
            </a:extLst>
          </p:cNvPr>
          <p:cNvSpPr/>
          <p:nvPr/>
        </p:nvSpPr>
        <p:spPr>
          <a:xfrm>
            <a:off x="295635" y="4075392"/>
            <a:ext cx="1330257" cy="131495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EC7D3B-25BE-ECC1-45E4-F72875861F09}"/>
              </a:ext>
            </a:extLst>
          </p:cNvPr>
          <p:cNvCxnSpPr>
            <a:cxnSpLocks/>
          </p:cNvCxnSpPr>
          <p:nvPr/>
        </p:nvCxnSpPr>
        <p:spPr>
          <a:xfrm flipV="1">
            <a:off x="295634" y="1531811"/>
            <a:ext cx="2358644" cy="254358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012EA6D-302F-8D38-F5E9-C09783BD3FBF}"/>
              </a:ext>
            </a:extLst>
          </p:cNvPr>
          <p:cNvSpPr txBox="1"/>
          <p:nvPr/>
        </p:nvSpPr>
        <p:spPr>
          <a:xfrm>
            <a:off x="3575826" y="3836838"/>
            <a:ext cx="60979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1BDE6C-A2EE-D764-8E73-F16DF26603AA}"/>
              </a:ext>
            </a:extLst>
          </p:cNvPr>
          <p:cNvSpPr txBox="1"/>
          <p:nvPr/>
        </p:nvSpPr>
        <p:spPr>
          <a:xfrm>
            <a:off x="7451242" y="489898"/>
            <a:ext cx="444512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Complex vein structures with </a:t>
            </a:r>
          </a:p>
          <a:p>
            <a:r>
              <a:rPr lang="en-US" sz="2100" dirty="0"/>
              <a:t>      Cu-S (orange-yellow) and P </a:t>
            </a:r>
          </a:p>
          <a:p>
            <a:r>
              <a:rPr lang="en-US" sz="2100" dirty="0"/>
              <a:t>      (neon blue) signatures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</a:rPr>
              <a:t> Indicates</a:t>
            </a:r>
            <a:r>
              <a:rPr lang="en-US" sz="2100" dirty="0"/>
              <a:t> lunar origin </a:t>
            </a:r>
          </a:p>
          <a:p>
            <a:r>
              <a:rPr lang="en-US" sz="2100" dirty="0"/>
              <a:t>      (not contamination)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Supports the condensation origin </a:t>
            </a:r>
          </a:p>
        </p:txBody>
      </p:sp>
      <p:pic>
        <p:nvPicPr>
          <p:cNvPr id="56" name="Picture 5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3BD623-FE3C-BC09-0A5A-92CDFAAFEE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2042" y="2807834"/>
            <a:ext cx="3591480" cy="3573839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C97F5E98-7942-04E1-D3D9-7CDB6E160EB9}"/>
              </a:ext>
            </a:extLst>
          </p:cNvPr>
          <p:cNvSpPr/>
          <p:nvPr/>
        </p:nvSpPr>
        <p:spPr>
          <a:xfrm>
            <a:off x="543255" y="4856085"/>
            <a:ext cx="1162688" cy="1162975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921862-AB45-0B85-0430-ACEDD8464A93}"/>
              </a:ext>
            </a:extLst>
          </p:cNvPr>
          <p:cNvCxnSpPr>
            <a:cxnSpLocks/>
          </p:cNvCxnSpPr>
          <p:nvPr/>
        </p:nvCxnSpPr>
        <p:spPr>
          <a:xfrm>
            <a:off x="530610" y="6019060"/>
            <a:ext cx="7361432" cy="36261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4A1A934-AB23-CFED-A461-A173C74D95B3}"/>
              </a:ext>
            </a:extLst>
          </p:cNvPr>
          <p:cNvCxnSpPr>
            <a:cxnSpLocks/>
          </p:cNvCxnSpPr>
          <p:nvPr/>
        </p:nvCxnSpPr>
        <p:spPr>
          <a:xfrm>
            <a:off x="7892042" y="6491797"/>
            <a:ext cx="988617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BB3EFBE-4EE7-67C9-36BC-574974462276}"/>
              </a:ext>
            </a:extLst>
          </p:cNvPr>
          <p:cNvSpPr txBox="1"/>
          <p:nvPr/>
        </p:nvSpPr>
        <p:spPr>
          <a:xfrm>
            <a:off x="8159477" y="6500907"/>
            <a:ext cx="1215959" cy="241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1µm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8035C9-68F8-47CD-D854-1FE22AD4F8BC}"/>
              </a:ext>
            </a:extLst>
          </p:cNvPr>
          <p:cNvSpPr txBox="1"/>
          <p:nvPr/>
        </p:nvSpPr>
        <p:spPr>
          <a:xfrm>
            <a:off x="10590302" y="4298393"/>
            <a:ext cx="9993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Fe-Ni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5FA204-BA87-8DF3-C7F4-19C580463634}"/>
              </a:ext>
            </a:extLst>
          </p:cNvPr>
          <p:cNvSpPr txBox="1"/>
          <p:nvPr/>
        </p:nvSpPr>
        <p:spPr>
          <a:xfrm>
            <a:off x="9505492" y="5109200"/>
            <a:ext cx="9993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Fe-S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799C6DC-EE0A-3B97-52F1-A0891792529D}"/>
              </a:ext>
            </a:extLst>
          </p:cNvPr>
          <p:cNvSpPr txBox="1"/>
          <p:nvPr/>
        </p:nvSpPr>
        <p:spPr>
          <a:xfrm>
            <a:off x="4929811" y="2150800"/>
            <a:ext cx="88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Cu-S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7F355DD-CCE5-0364-7D20-0BC8CA6D4B7B}"/>
              </a:ext>
            </a:extLst>
          </p:cNvPr>
          <p:cNvSpPr txBox="1"/>
          <p:nvPr/>
        </p:nvSpPr>
        <p:spPr>
          <a:xfrm>
            <a:off x="5525605" y="4862560"/>
            <a:ext cx="8867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Fe-S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8F5A63B-08D1-5EE2-185A-076D3C2797E8}"/>
              </a:ext>
            </a:extLst>
          </p:cNvPr>
          <p:cNvSpPr txBox="1"/>
          <p:nvPr/>
        </p:nvSpPr>
        <p:spPr>
          <a:xfrm>
            <a:off x="6999605" y="3475603"/>
            <a:ext cx="88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Cu-S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050CB4-68B0-FF33-7393-2EBA2BEF08A4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7443000" y="3937268"/>
            <a:ext cx="1840996" cy="4311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871F665-582D-0136-6168-8FF02C943DFD}"/>
              </a:ext>
            </a:extLst>
          </p:cNvPr>
          <p:cNvSpPr txBox="1"/>
          <p:nvPr/>
        </p:nvSpPr>
        <p:spPr>
          <a:xfrm>
            <a:off x="2582019" y="5481420"/>
            <a:ext cx="189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A1FF"/>
                </a:solidFill>
                <a:highlight>
                  <a:srgbClr val="000000"/>
                </a:highlight>
              </a:rPr>
              <a:t>Si,</a:t>
            </a:r>
            <a:r>
              <a:rPr lang="en-US" dirty="0">
                <a:solidFill>
                  <a:srgbClr val="29FFFF"/>
                </a:solidFill>
                <a:highlight>
                  <a:srgbClr val="000000"/>
                </a:highlight>
              </a:rPr>
              <a:t> P, </a:t>
            </a:r>
            <a:r>
              <a:rPr lang="en-US" dirty="0">
                <a:solidFill>
                  <a:srgbClr val="29FF94"/>
                </a:solidFill>
                <a:highlight>
                  <a:srgbClr val="000000"/>
                </a:highlight>
              </a:rPr>
              <a:t>Al, </a:t>
            </a:r>
            <a:r>
              <a:rPr lang="en-US" dirty="0">
                <a:solidFill>
                  <a:srgbClr val="FF952B"/>
                </a:solidFill>
                <a:highlight>
                  <a:srgbClr val="000000"/>
                </a:highlight>
              </a:rPr>
              <a:t>Cu, </a:t>
            </a:r>
            <a:r>
              <a:rPr lang="en-US" dirty="0">
                <a:solidFill>
                  <a:srgbClr val="25FF25"/>
                </a:solidFill>
                <a:highlight>
                  <a:srgbClr val="000000"/>
                </a:highlight>
              </a:rPr>
              <a:t>Fe,</a:t>
            </a:r>
            <a:r>
              <a:rPr lang="en-US" dirty="0">
                <a:solidFill>
                  <a:srgbClr val="EAEA00"/>
                </a:solidFill>
                <a:highlight>
                  <a:srgbClr val="000000"/>
                </a:highlight>
              </a:rPr>
              <a:t>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B0534-52EE-8A5C-174D-26B51EBFBE15}"/>
              </a:ext>
            </a:extLst>
          </p:cNvPr>
          <p:cNvSpPr txBox="1"/>
          <p:nvPr/>
        </p:nvSpPr>
        <p:spPr>
          <a:xfrm>
            <a:off x="7791248" y="6063592"/>
            <a:ext cx="189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A1FF"/>
                </a:solidFill>
                <a:highlight>
                  <a:srgbClr val="000000"/>
                </a:highlight>
              </a:rPr>
              <a:t>Si,</a:t>
            </a:r>
            <a:r>
              <a:rPr lang="en-US" dirty="0">
                <a:solidFill>
                  <a:srgbClr val="29FFFF"/>
                </a:solidFill>
                <a:highlight>
                  <a:srgbClr val="000000"/>
                </a:highlight>
              </a:rPr>
              <a:t> P, </a:t>
            </a:r>
            <a:r>
              <a:rPr lang="en-US" dirty="0">
                <a:solidFill>
                  <a:srgbClr val="29FF94"/>
                </a:solidFill>
                <a:highlight>
                  <a:srgbClr val="000000"/>
                </a:highlight>
              </a:rPr>
              <a:t>Al, </a:t>
            </a:r>
            <a:r>
              <a:rPr lang="en-US" dirty="0">
                <a:solidFill>
                  <a:srgbClr val="FF952B"/>
                </a:solidFill>
                <a:highlight>
                  <a:srgbClr val="000000"/>
                </a:highlight>
              </a:rPr>
              <a:t>Cu, </a:t>
            </a:r>
            <a:r>
              <a:rPr lang="en-US" dirty="0">
                <a:solidFill>
                  <a:srgbClr val="25FF25"/>
                </a:solidFill>
                <a:highlight>
                  <a:srgbClr val="000000"/>
                </a:highlight>
              </a:rPr>
              <a:t>Fe,</a:t>
            </a:r>
            <a:r>
              <a:rPr lang="en-US" dirty="0">
                <a:solidFill>
                  <a:srgbClr val="EAEA00"/>
                </a:solidFill>
                <a:highlight>
                  <a:srgbClr val="000000"/>
                </a:highlight>
              </a:rPr>
              <a:t>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9E8D9-AB9B-39EC-B6D3-C7A5BBDA2CD5}"/>
              </a:ext>
            </a:extLst>
          </p:cNvPr>
          <p:cNvSpPr txBox="1"/>
          <p:nvPr/>
        </p:nvSpPr>
        <p:spPr>
          <a:xfrm>
            <a:off x="123372" y="6368385"/>
            <a:ext cx="1896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27A1FF"/>
                </a:solidFill>
                <a:highlight>
                  <a:srgbClr val="000000"/>
                </a:highlight>
              </a:rPr>
              <a:t>Si,</a:t>
            </a:r>
            <a:r>
              <a:rPr lang="en-US" sz="900" dirty="0">
                <a:solidFill>
                  <a:srgbClr val="29FFFF"/>
                </a:solidFill>
                <a:highlight>
                  <a:srgbClr val="000000"/>
                </a:highlight>
              </a:rPr>
              <a:t> P, </a:t>
            </a:r>
            <a:r>
              <a:rPr lang="en-US" sz="900" dirty="0">
                <a:solidFill>
                  <a:srgbClr val="29FF94"/>
                </a:solidFill>
                <a:highlight>
                  <a:srgbClr val="000000"/>
                </a:highlight>
              </a:rPr>
              <a:t>Al, </a:t>
            </a:r>
            <a:r>
              <a:rPr lang="en-US" sz="900" dirty="0">
                <a:solidFill>
                  <a:srgbClr val="FF952B"/>
                </a:solidFill>
                <a:highlight>
                  <a:srgbClr val="000000"/>
                </a:highlight>
              </a:rPr>
              <a:t>Cu, </a:t>
            </a:r>
            <a:r>
              <a:rPr lang="en-US" sz="900" dirty="0">
                <a:solidFill>
                  <a:srgbClr val="25FF25"/>
                </a:solidFill>
                <a:highlight>
                  <a:srgbClr val="000000"/>
                </a:highlight>
              </a:rPr>
              <a:t>Fe,</a:t>
            </a:r>
            <a:r>
              <a:rPr lang="en-US" sz="900" dirty="0">
                <a:solidFill>
                  <a:srgbClr val="EAEA00"/>
                </a:solidFill>
                <a:highlight>
                  <a:srgbClr val="000000"/>
                </a:highlight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4783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EB93-DC5B-BC1E-FADF-9829BA8B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910" y="1623954"/>
            <a:ext cx="5625900" cy="464401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2400" dirty="0">
                <a:latin typeface="Calibri"/>
                <a:ea typeface="Calibri"/>
                <a:cs typeface="Calibri"/>
              </a:rPr>
              <a:t>Only one other report: lunar regolith (soil) sample has recently identified a similar digenite deposit, relating to different lunar processes (Lui et al., 2024).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also investigating how heating from meteorite impacts may remobilize volatile elements using Apollo 14 regolith breccias.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Identified potential vapor condensate deposit near vesicle with bright, feather-like texture within Apollo 17 mare basalt 71055,25.</a:t>
            </a:r>
          </a:p>
          <a:p>
            <a:r>
              <a:rPr lang="en-US" sz="2400" dirty="0"/>
              <a:t>Cu-S signatures within veins indicate a lunar origin.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Heating from volcanic eruptions mobilized volatile elements as vapors and condensed to form these deposits within the lunar crust.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F04982-5C1D-AE3E-8BA3-CA6051580BE1}"/>
              </a:ext>
            </a:extLst>
          </p:cNvPr>
          <p:cNvSpPr txBox="1">
            <a:spLocks/>
          </p:cNvSpPr>
          <p:nvPr/>
        </p:nvSpPr>
        <p:spPr>
          <a:xfrm>
            <a:off x="480393" y="3898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Discussion</a:t>
            </a:r>
          </a:p>
        </p:txBody>
      </p:sp>
      <p:pic>
        <p:nvPicPr>
          <p:cNvPr id="2" name="Picture 1" descr="A computer screen shot of a computer screen&#10;&#10;AI-generated content may be incorrect.">
            <a:extLst>
              <a:ext uri="{FF2B5EF4-FFF2-40B4-BE49-F238E27FC236}">
                <a16:creationId xmlns:a16="http://schemas.microsoft.com/office/drawing/2014/main" id="{83E73190-6ECB-CD8B-FA51-647AEAE076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95312" y="373803"/>
            <a:ext cx="4916295" cy="61858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E8A46B7-A3F9-E428-7642-1BFE3291B54C}"/>
              </a:ext>
            </a:extLst>
          </p:cNvPr>
          <p:cNvCxnSpPr>
            <a:cxnSpLocks/>
          </p:cNvCxnSpPr>
          <p:nvPr/>
        </p:nvCxnSpPr>
        <p:spPr>
          <a:xfrm>
            <a:off x="6800104" y="6601280"/>
            <a:ext cx="1878604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008EB90-1852-5CFE-6E96-70E656508C69}"/>
              </a:ext>
            </a:extLst>
          </p:cNvPr>
          <p:cNvSpPr txBox="1"/>
          <p:nvPr/>
        </p:nvSpPr>
        <p:spPr>
          <a:xfrm>
            <a:off x="7548036" y="6601280"/>
            <a:ext cx="1962489" cy="389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2.5µm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C7B3169-61A1-E7C9-6C18-45BC885821B1}"/>
              </a:ext>
            </a:extLst>
          </p:cNvPr>
          <p:cNvSpPr txBox="1">
            <a:spLocks/>
          </p:cNvSpPr>
          <p:nvPr/>
        </p:nvSpPr>
        <p:spPr>
          <a:xfrm>
            <a:off x="480393" y="2918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6740C-C653-4782-793A-86FD819903CB}"/>
              </a:ext>
            </a:extLst>
          </p:cNvPr>
          <p:cNvSpPr txBox="1"/>
          <p:nvPr/>
        </p:nvSpPr>
        <p:spPr>
          <a:xfrm>
            <a:off x="6704655" y="6231335"/>
            <a:ext cx="189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A1FF"/>
                </a:solidFill>
                <a:highlight>
                  <a:srgbClr val="000000"/>
                </a:highlight>
              </a:rPr>
              <a:t>Si,</a:t>
            </a:r>
            <a:r>
              <a:rPr lang="en-US" dirty="0">
                <a:solidFill>
                  <a:srgbClr val="29FFFF"/>
                </a:solidFill>
                <a:highlight>
                  <a:srgbClr val="000000"/>
                </a:highlight>
              </a:rPr>
              <a:t> P, </a:t>
            </a:r>
            <a:r>
              <a:rPr lang="en-US" dirty="0">
                <a:solidFill>
                  <a:srgbClr val="29FF94"/>
                </a:solidFill>
                <a:highlight>
                  <a:srgbClr val="000000"/>
                </a:highlight>
              </a:rPr>
              <a:t>Al, </a:t>
            </a:r>
            <a:r>
              <a:rPr lang="en-US" dirty="0">
                <a:solidFill>
                  <a:srgbClr val="FF952B"/>
                </a:solidFill>
                <a:highlight>
                  <a:srgbClr val="000000"/>
                </a:highlight>
              </a:rPr>
              <a:t>Cu, </a:t>
            </a:r>
            <a:r>
              <a:rPr lang="en-US" dirty="0">
                <a:solidFill>
                  <a:srgbClr val="25FF25"/>
                </a:solidFill>
                <a:highlight>
                  <a:srgbClr val="000000"/>
                </a:highlight>
              </a:rPr>
              <a:t>Fe,</a:t>
            </a:r>
            <a:r>
              <a:rPr lang="en-US" dirty="0">
                <a:solidFill>
                  <a:srgbClr val="EAEA00"/>
                </a:solidFill>
                <a:highlight>
                  <a:srgbClr val="000000"/>
                </a:highlight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1903865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210b815ceb6506e01618af2d17eefaef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dfff1f5fea1391eb144090130f045bf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569CAD-0195-4486-8E70-9E798586997F}"/>
</file>

<file path=customXml/itemProps2.xml><?xml version="1.0" encoding="utf-8"?>
<ds:datastoreItem xmlns:ds="http://schemas.openxmlformats.org/officeDocument/2006/customXml" ds:itemID="{FB2EBA66-E845-4404-B0DC-07EE8264104E}">
  <ds:schemaRefs>
    <ds:schemaRef ds:uri="http://purl.org/dc/dcmitype/"/>
    <ds:schemaRef ds:uri="http://purl.org/dc/terms/"/>
    <ds:schemaRef ds:uri="ea5ebdcc-98d4-44cf-ab22-0c3af3acef53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5e9764e1-9d56-49ce-b586-8eaf9dac53c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B7C6E2-454F-4940-A819-F6DD704C82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16916</TotalTime>
  <Words>954</Words>
  <Application>Microsoft Office PowerPoint</Application>
  <PresentationFormat>Widescreen</PresentationFormat>
  <Paragraphs>131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Investigating the transport of volatile-bearing vapors in the crust of the Moon</vt:lpstr>
      <vt:lpstr>PowerPoint Presentation</vt:lpstr>
      <vt:lpstr>Significance</vt:lpstr>
      <vt:lpstr>PowerPoint Presentation</vt:lpstr>
      <vt:lpstr>PowerPoint Presentation</vt:lpstr>
      <vt:lpstr>Methodology &amp; Results: Section extraction with Focused Ion Beam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Tatsch, Angela - (angelatatsch)</dc:creator>
  <cp:lastModifiedBy>Coe, Michelle A - (macoe)</cp:lastModifiedBy>
  <cp:revision>9</cp:revision>
  <dcterms:created xsi:type="dcterms:W3CDTF">2026-03-11T16:30:12Z</dcterms:created>
  <dcterms:modified xsi:type="dcterms:W3CDTF">2026-04-08T19:52:28Z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